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1" r:id="rId4"/>
    <p:sldId id="258" r:id="rId5"/>
    <p:sldId id="259" r:id="rId6"/>
    <p:sldId id="262" r:id="rId7"/>
    <p:sldId id="260"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1"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2"/>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1"/>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4E16430-6042-4468-A718-C3D573128C46}" type="datetimeFigureOut">
              <a:rPr lang="en-US" smtClean="0"/>
              <a:pPr/>
              <a:t>7/20/2013</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6792C55-F061-4A48-89F4-44C753B0C20F}"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30"/>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4E16430-6042-4468-A718-C3D573128C46}" type="datetimeFigureOut">
              <a:rPr lang="en-US" smtClean="0"/>
              <a:pPr/>
              <a:t>7/20/2013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6792C55-F061-4A48-89F4-44C753B0C20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4" y="274641"/>
            <a:ext cx="1777471"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4E16430-6042-4468-A718-C3D573128C46}" type="datetimeFigureOut">
              <a:rPr lang="en-US" smtClean="0"/>
              <a:pPr/>
              <a:t>7/20/2013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6792C55-F061-4A48-89F4-44C753B0C20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4E16430-6042-4468-A718-C3D573128C46}" type="datetimeFigureOut">
              <a:rPr lang="en-US" smtClean="0"/>
              <a:pPr/>
              <a:t>7/20/2013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6792C55-F061-4A48-89F4-44C753B0C20F}"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4E16430-6042-4468-A718-C3D573128C46}" type="datetimeFigureOut">
              <a:rPr lang="en-US" smtClean="0"/>
              <a:pPr/>
              <a:t>7/20/2013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6792C55-F061-4A48-89F4-44C753B0C20F}"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9"/>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9"/>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4E16430-6042-4468-A718-C3D573128C46}" type="datetimeFigureOut">
              <a:rPr lang="en-US" smtClean="0"/>
              <a:pPr/>
              <a:t>7/20/2013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D6792C55-F061-4A48-89F4-44C753B0C20F}"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1"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7"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1" y="1444295"/>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1444295"/>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4E16430-6042-4468-A718-C3D573128C46}" type="datetimeFigureOut">
              <a:rPr lang="en-US" smtClean="0"/>
              <a:pPr/>
              <a:t>7/20/2013</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D6792C55-F061-4A48-89F4-44C753B0C20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4E16430-6042-4468-A718-C3D573128C46}" type="datetimeFigureOut">
              <a:rPr lang="en-US" smtClean="0"/>
              <a:pPr/>
              <a:t>7/20/2013</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D6792C55-F061-4A48-89F4-44C753B0C20F}"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4E16430-6042-4468-A718-C3D573128C46}" type="datetimeFigureOut">
              <a:rPr lang="en-US" smtClean="0"/>
              <a:pPr/>
              <a:t>7/20/2013</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D6792C55-F061-4A48-89F4-44C753B0C20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4E16430-6042-4468-A718-C3D573128C46}" type="datetimeFigureOut">
              <a:rPr lang="en-US" smtClean="0"/>
              <a:pPr/>
              <a:t>7/20/2013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D6792C55-F061-4A48-89F4-44C753B0C20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3"/>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4E16430-6042-4468-A718-C3D573128C46}" type="datetimeFigureOut">
              <a:rPr lang="en-US" smtClean="0"/>
              <a:pPr/>
              <a:t>7/20/2013</a:t>
            </a:fld>
            <a:endParaRPr lang="en-US" dirty="0"/>
          </a:p>
        </p:txBody>
      </p:sp>
      <p:sp>
        <p:nvSpPr>
          <p:cNvPr id="6" name="Footer Placeholder 5"/>
          <p:cNvSpPr>
            <a:spLocks noGrp="1"/>
          </p:cNvSpPr>
          <p:nvPr>
            <p:ph type="ftr" sz="quarter" idx="11"/>
          </p:nvPr>
        </p:nvSpPr>
        <p:spPr>
          <a:xfrm>
            <a:off x="4380073" y="6407945"/>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6792C55-F061-4A48-89F4-44C753B0C20F}" type="slidenum">
              <a:rPr lang="en-US" smtClean="0"/>
              <a:pPr/>
              <a:t>‹#›</a:t>
            </a:fld>
            <a:endParaRPr lang="en-US" dirty="0"/>
          </a:p>
        </p:txBody>
      </p:sp>
      <p:sp>
        <p:nvSpPr>
          <p:cNvPr id="2" name="Title 1"/>
          <p:cNvSpPr>
            <a:spLocks noGrp="1"/>
          </p:cNvSpPr>
          <p:nvPr>
            <p:ph type="title"/>
          </p:nvPr>
        </p:nvSpPr>
        <p:spPr>
          <a:xfrm>
            <a:off x="228600" y="4865123"/>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7"/>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3" y="5791254"/>
            <a:ext cx="3402315"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9"/>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7"/>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3" y="5791254"/>
            <a:ext cx="3402315"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9"/>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9"/>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4E16430-6042-4468-A718-C3D573128C46}" type="datetimeFigureOut">
              <a:rPr lang="en-US" smtClean="0"/>
              <a:pPr/>
              <a:t>7/20/2013</a:t>
            </a:fld>
            <a:endParaRPr lang="en-US" dirty="0"/>
          </a:p>
        </p:txBody>
      </p:sp>
      <p:sp>
        <p:nvSpPr>
          <p:cNvPr id="22" name="Footer Placeholder 21"/>
          <p:cNvSpPr>
            <a:spLocks noGrp="1"/>
          </p:cNvSpPr>
          <p:nvPr>
            <p:ph type="ftr" sz="quarter" idx="3"/>
          </p:nvPr>
        </p:nvSpPr>
        <p:spPr>
          <a:xfrm>
            <a:off x="4380073" y="6407945"/>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5"/>
            <a:ext cx="365760" cy="365125"/>
          </a:xfrm>
          <a:prstGeom prst="rect">
            <a:avLst/>
          </a:prstGeom>
        </p:spPr>
        <p:txBody>
          <a:bodyPr vert="horz" anchor="b"/>
          <a:lstStyle>
            <a:lvl1pPr algn="r" eaLnBrk="1" latinLnBrk="0" hangingPunct="1">
              <a:defRPr kumimoji="0" sz="1000" b="0">
                <a:solidFill>
                  <a:schemeClr val="tx1"/>
                </a:solidFill>
              </a:defRPr>
            </a:lvl1pPr>
            <a:extLst/>
          </a:lstStyle>
          <a:p>
            <a:fld id="{D6792C55-F061-4A48-89F4-44C753B0C20F}"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education.com/reference/article/social-skill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Communicating with Adolescents</a:t>
            </a:r>
            <a:endParaRPr lang="en-US" dirty="0"/>
          </a:p>
        </p:txBody>
      </p:sp>
      <p:sp>
        <p:nvSpPr>
          <p:cNvPr id="3" name="Subtitle 2"/>
          <p:cNvSpPr>
            <a:spLocks noGrp="1"/>
          </p:cNvSpPr>
          <p:nvPr>
            <p:ph type="subTitle" idx="1"/>
          </p:nvPr>
        </p:nvSpPr>
        <p:spPr/>
        <p:txBody>
          <a:bodyPr>
            <a:normAutofit/>
          </a:bodyPr>
          <a:lstStyle/>
          <a:p>
            <a:r>
              <a:rPr lang="en-US" dirty="0" smtClean="0"/>
              <a:t>Name</a:t>
            </a:r>
          </a:p>
          <a:p>
            <a:r>
              <a:rPr lang="en-US" dirty="0" smtClean="0"/>
              <a:t>ABS 497 Applied Behavioral </a:t>
            </a:r>
            <a:r>
              <a:rPr lang="en-US" smtClean="0"/>
              <a:t>Science </a:t>
            </a:r>
            <a:r>
              <a:rPr lang="en-US" smtClean="0"/>
              <a:t>Capstone</a:t>
            </a:r>
            <a:endParaRPr lang="en-US" dirty="0" smtClean="0"/>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893"/>
          </a:xfrm>
        </p:spPr>
        <p:txBody>
          <a:bodyPr>
            <a:normAutofit fontScale="92500" lnSpcReduction="20000"/>
          </a:bodyPr>
          <a:lstStyle/>
          <a:p>
            <a:endParaRPr lang="en-US" dirty="0" smtClean="0"/>
          </a:p>
          <a:p>
            <a:r>
              <a:rPr lang="en-US" sz="2000" dirty="0" err="1" smtClean="0">
                <a:latin typeface="+mj-lt"/>
                <a:cs typeface="Times New Roman" pitchFamily="18" charset="0"/>
              </a:rPr>
              <a:t>Chien</a:t>
            </a:r>
            <a:r>
              <a:rPr lang="en-US" sz="2000" dirty="0" smtClean="0">
                <a:latin typeface="+mj-lt"/>
                <a:cs typeface="Times New Roman" pitchFamily="18" charset="0"/>
              </a:rPr>
              <a:t>-Ti, L., </a:t>
            </a:r>
            <a:r>
              <a:rPr lang="en-US" sz="2000" dirty="0" err="1" smtClean="0">
                <a:latin typeface="+mj-lt"/>
                <a:cs typeface="Times New Roman" pitchFamily="18" charset="0"/>
              </a:rPr>
              <a:t>Beckert</a:t>
            </a:r>
            <a:r>
              <a:rPr lang="en-US" sz="2000" dirty="0" smtClean="0">
                <a:latin typeface="+mj-lt"/>
                <a:cs typeface="Times New Roman" pitchFamily="18" charset="0"/>
              </a:rPr>
              <a:t>, T. E., &amp; Goodrich, T. R. (2010). The relationship between individualistic, collectivistic, and transitional cultural value orientations and adolescents’ autonomy and identity status. </a:t>
            </a:r>
            <a:r>
              <a:rPr lang="en-US" sz="2000" i="1" dirty="0" smtClean="0">
                <a:latin typeface="+mj-lt"/>
                <a:cs typeface="Times New Roman" pitchFamily="18" charset="0"/>
              </a:rPr>
              <a:t>Journal of Youth &amp; Adolescence, 39</a:t>
            </a:r>
            <a:r>
              <a:rPr lang="en-US" sz="2000" dirty="0" smtClean="0">
                <a:latin typeface="+mj-lt"/>
                <a:cs typeface="Times New Roman" pitchFamily="18" charset="0"/>
              </a:rPr>
              <a:t>(8), 882-893. Retrieved from the </a:t>
            </a:r>
            <a:r>
              <a:rPr lang="en-US" sz="2000" dirty="0" err="1" smtClean="0">
                <a:latin typeface="+mj-lt"/>
                <a:cs typeface="Times New Roman" pitchFamily="18" charset="0"/>
              </a:rPr>
              <a:t>ProQuest</a:t>
            </a:r>
            <a:r>
              <a:rPr lang="en-US" sz="2000" dirty="0" smtClean="0">
                <a:latin typeface="+mj-lt"/>
                <a:cs typeface="Times New Roman" pitchFamily="18" charset="0"/>
              </a:rPr>
              <a:t> database. </a:t>
            </a:r>
          </a:p>
          <a:p>
            <a:endParaRPr lang="en-US" sz="2000" dirty="0" smtClean="0">
              <a:latin typeface="+mj-lt"/>
              <a:cs typeface="Times New Roman" pitchFamily="18" charset="0"/>
            </a:endParaRPr>
          </a:p>
          <a:p>
            <a:r>
              <a:rPr lang="en-US" sz="2000" dirty="0" smtClean="0">
                <a:latin typeface="+mj-lt"/>
                <a:cs typeface="Times New Roman" pitchFamily="18" charset="0"/>
              </a:rPr>
              <a:t>Jorgensen, G. (2006). Kohlberg and Gilligan: Duet or duel? </a:t>
            </a:r>
            <a:r>
              <a:rPr lang="en-US" sz="2000" i="1" dirty="0" smtClean="0">
                <a:latin typeface="+mj-lt"/>
                <a:cs typeface="Times New Roman" pitchFamily="18" charset="0"/>
              </a:rPr>
              <a:t>Journal of Moral Education, 35</a:t>
            </a:r>
            <a:r>
              <a:rPr lang="en-US" sz="2000" dirty="0" smtClean="0">
                <a:latin typeface="+mj-lt"/>
                <a:cs typeface="Times New Roman" pitchFamily="18" charset="0"/>
              </a:rPr>
              <a:t>(2), 179-196. Retrieved from the </a:t>
            </a:r>
            <a:r>
              <a:rPr lang="en-US" sz="2000" dirty="0" err="1" smtClean="0">
                <a:latin typeface="+mj-lt"/>
                <a:cs typeface="Times New Roman" pitchFamily="18" charset="0"/>
              </a:rPr>
              <a:t>EBSCOhost</a:t>
            </a:r>
            <a:r>
              <a:rPr lang="en-US" sz="2000" dirty="0" smtClean="0">
                <a:latin typeface="+mj-lt"/>
                <a:cs typeface="Times New Roman" pitchFamily="18" charset="0"/>
              </a:rPr>
              <a:t> database.</a:t>
            </a:r>
          </a:p>
          <a:p>
            <a:pPr>
              <a:buNone/>
            </a:pPr>
            <a:endParaRPr lang="en-US" sz="2000" dirty="0" smtClean="0">
              <a:latin typeface="+mj-lt"/>
              <a:cs typeface="Times New Roman" pitchFamily="18" charset="0"/>
            </a:endParaRPr>
          </a:p>
          <a:p>
            <a:r>
              <a:rPr lang="en-US" sz="2000" dirty="0" err="1" smtClean="0">
                <a:latin typeface="+mj-lt"/>
                <a:cs typeface="Times New Roman" pitchFamily="18" charset="0"/>
              </a:rPr>
              <a:t>Zastrow</a:t>
            </a:r>
            <a:r>
              <a:rPr lang="en-US" sz="2000" dirty="0" smtClean="0">
                <a:latin typeface="+mj-lt"/>
                <a:cs typeface="Times New Roman" pitchFamily="18" charset="0"/>
              </a:rPr>
              <a:t>, C. H. &amp; </a:t>
            </a:r>
            <a:r>
              <a:rPr lang="en-US" sz="2000" dirty="0" err="1" smtClean="0">
                <a:latin typeface="+mj-lt"/>
                <a:cs typeface="Times New Roman" pitchFamily="18" charset="0"/>
              </a:rPr>
              <a:t>Kirst</a:t>
            </a:r>
            <a:r>
              <a:rPr lang="en-US" sz="2000" dirty="0" smtClean="0">
                <a:latin typeface="+mj-lt"/>
                <a:cs typeface="Times New Roman" pitchFamily="18" charset="0"/>
              </a:rPr>
              <a:t>-Ashman, K. K. (2010). </a:t>
            </a:r>
            <a:r>
              <a:rPr lang="en-US" sz="2000" i="1" dirty="0" smtClean="0">
                <a:latin typeface="+mj-lt"/>
                <a:cs typeface="Times New Roman" pitchFamily="18" charset="0"/>
              </a:rPr>
              <a:t>Understanding human behavior and the social environment</a:t>
            </a:r>
            <a:r>
              <a:rPr lang="en-US" sz="2000" dirty="0" smtClean="0">
                <a:latin typeface="+mj-lt"/>
                <a:cs typeface="Times New Roman" pitchFamily="18" charset="0"/>
              </a:rPr>
              <a:t> (9th ed.). Mason, OH: </a:t>
            </a:r>
            <a:r>
              <a:rPr lang="en-US" sz="2000" dirty="0" err="1" smtClean="0">
                <a:latin typeface="+mj-lt"/>
                <a:cs typeface="Times New Roman" pitchFamily="18" charset="0"/>
              </a:rPr>
              <a:t>Cengage</a:t>
            </a:r>
            <a:r>
              <a:rPr lang="en-US" sz="2000" dirty="0" smtClean="0">
                <a:latin typeface="+mj-lt"/>
                <a:cs typeface="Times New Roman" pitchFamily="18" charset="0"/>
              </a:rPr>
              <a:t>. </a:t>
            </a:r>
          </a:p>
          <a:p>
            <a:endParaRPr lang="en-US" sz="2000" dirty="0" smtClean="0">
              <a:latin typeface="+mj-lt"/>
              <a:cs typeface="Times New Roman" pitchFamily="18" charset="0"/>
            </a:endParaRPr>
          </a:p>
          <a:p>
            <a:r>
              <a:rPr lang="en-US" sz="2000" dirty="0" smtClean="0">
                <a:latin typeface="+mj-lt"/>
                <a:cs typeface="Times New Roman" pitchFamily="18" charset="0"/>
              </a:rPr>
              <a:t>Kaiser, B. (2006). Social Skills. Retrieved October 22, 2012, from </a:t>
            </a:r>
            <a:r>
              <a:rPr lang="en-US" sz="2000" dirty="0" smtClean="0">
                <a:latin typeface="+mj-lt"/>
                <a:cs typeface="Times New Roman" pitchFamily="18" charset="0"/>
                <a:hlinkClick r:id="rId2"/>
              </a:rPr>
              <a:t>http://www.education.com/reference/article/social-skills/</a:t>
            </a:r>
            <a:r>
              <a:rPr lang="en-US" sz="2000" dirty="0" smtClean="0">
                <a:latin typeface="+mj-lt"/>
                <a:cs typeface="Times New Roman" pitchFamily="18" charset="0"/>
              </a:rPr>
              <a:t> </a:t>
            </a:r>
            <a:r>
              <a:rPr lang="en-US" sz="2000" dirty="0" smtClean="0">
                <a:latin typeface="+mj-lt"/>
              </a:rPr>
              <a:t/>
            </a:r>
            <a:br>
              <a:rPr lang="en-US" sz="2000" dirty="0" smtClean="0">
                <a:latin typeface="+mj-lt"/>
              </a:rPr>
            </a:br>
            <a:r>
              <a:rPr lang="en-US" sz="2000" dirty="0" smtClean="0">
                <a:latin typeface="+mj-lt"/>
              </a:rPr>
              <a:t/>
            </a:r>
            <a:br>
              <a:rPr lang="en-US" sz="2000" dirty="0" smtClean="0">
                <a:latin typeface="+mj-lt"/>
              </a:rPr>
            </a:br>
            <a:endParaRPr lang="en-US" sz="2000" dirty="0" smtClean="0">
              <a:latin typeface="+mj-lt"/>
            </a:endParaRPr>
          </a:p>
          <a:p>
            <a:endParaRPr lang="en-US" dirty="0" smtClean="0"/>
          </a:p>
          <a:p>
            <a:endParaRPr lang="en-US" dirty="0"/>
          </a:p>
        </p:txBody>
      </p:sp>
      <p:sp>
        <p:nvSpPr>
          <p:cNvPr id="3" name="Title 2"/>
          <p:cNvSpPr>
            <a:spLocks noGrp="1"/>
          </p:cNvSpPr>
          <p:nvPr>
            <p:ph type="title"/>
          </p:nvPr>
        </p:nvSpPr>
        <p:spPr/>
        <p:txBody>
          <a:bodyPr>
            <a:normAutofit fontScale="90000"/>
          </a:bodyPr>
          <a:lstStyle/>
          <a:p>
            <a:r>
              <a:rPr lang="en-US" dirty="0" smtClean="0"/>
              <a:t>References:</a:t>
            </a:r>
            <a:br>
              <a:rPr lang="en-US"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Social skills training is important for adolescents to learn effective communication skills between their peers as well as society.</a:t>
            </a:r>
            <a:endParaRPr lang="en-US" dirty="0"/>
          </a:p>
        </p:txBody>
      </p:sp>
      <p:sp>
        <p:nvSpPr>
          <p:cNvPr id="3" name="Title 2"/>
          <p:cNvSpPr>
            <a:spLocks noGrp="1"/>
          </p:cNvSpPr>
          <p:nvPr>
            <p:ph type="title"/>
          </p:nvPr>
        </p:nvSpPr>
        <p:spPr/>
        <p:txBody>
          <a:bodyPr>
            <a:normAutofit fontScale="90000"/>
          </a:bodyPr>
          <a:lstStyle/>
          <a:p>
            <a:r>
              <a:rPr lang="en-US" dirty="0" smtClean="0"/>
              <a:t>Why is social skills training important?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Arial"/>
              <a:buChar char="•"/>
            </a:pPr>
            <a:endParaRPr lang="en-US" dirty="0" smtClean="0"/>
          </a:p>
          <a:p>
            <a:endParaRPr lang="en-US" dirty="0"/>
          </a:p>
        </p:txBody>
      </p:sp>
      <p:sp>
        <p:nvSpPr>
          <p:cNvPr id="3" name="Title 2"/>
          <p:cNvSpPr>
            <a:spLocks noGrp="1"/>
          </p:cNvSpPr>
          <p:nvPr>
            <p:ph type="title"/>
          </p:nvPr>
        </p:nvSpPr>
        <p:spPr/>
        <p:txBody>
          <a:bodyPr>
            <a:normAutofit fontScale="90000"/>
          </a:bodyPr>
          <a:lstStyle/>
          <a:p>
            <a:r>
              <a:rPr lang="en-US" dirty="0" smtClean="0"/>
              <a:t>Be Positive</a:t>
            </a:r>
            <a:br>
              <a:rPr lang="en-US" dirty="0" smtClean="0"/>
            </a:br>
            <a:endParaRPr lang="en-US" dirty="0"/>
          </a:p>
        </p:txBody>
      </p:sp>
      <p:pic>
        <p:nvPicPr>
          <p:cNvPr id="4" name="Picture 3" descr="beassertive.gif"/>
          <p:cNvPicPr>
            <a:picLocks noChangeAspect="1"/>
          </p:cNvPicPr>
          <p:nvPr/>
        </p:nvPicPr>
        <p:blipFill>
          <a:blip r:embed="rId2" cstate="print"/>
          <a:stretch>
            <a:fillRect/>
          </a:stretch>
        </p:blipFill>
        <p:spPr>
          <a:xfrm>
            <a:off x="1371600" y="1382042"/>
            <a:ext cx="7010400" cy="463775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Nonassertive</a:t>
            </a:r>
          </a:p>
          <a:p>
            <a:pPr lvl="1"/>
            <a:r>
              <a:rPr lang="en-US" dirty="0" smtClean="0"/>
              <a:t>When an individual believes that their perspective is less important than others.</a:t>
            </a:r>
          </a:p>
          <a:p>
            <a:r>
              <a:rPr lang="en-US" dirty="0" smtClean="0"/>
              <a:t>Assertive</a:t>
            </a:r>
          </a:p>
          <a:p>
            <a:pPr lvl="1"/>
            <a:r>
              <a:rPr lang="en-US" dirty="0" smtClean="0"/>
              <a:t>When an individual is taking others opinions in consideration along with theirs.</a:t>
            </a:r>
          </a:p>
          <a:p>
            <a:r>
              <a:rPr lang="en-US" dirty="0" smtClean="0"/>
              <a:t>Aggressive</a:t>
            </a:r>
          </a:p>
          <a:p>
            <a:pPr lvl="1"/>
            <a:r>
              <a:rPr lang="en-US" dirty="0" smtClean="0"/>
              <a:t>When an individual only thinks about themselves and do not value others opinions.</a:t>
            </a:r>
          </a:p>
        </p:txBody>
      </p:sp>
      <p:sp>
        <p:nvSpPr>
          <p:cNvPr id="3" name="Title 2"/>
          <p:cNvSpPr>
            <a:spLocks noGrp="1"/>
          </p:cNvSpPr>
          <p:nvPr>
            <p:ph type="title"/>
          </p:nvPr>
        </p:nvSpPr>
        <p:spPr/>
        <p:txBody>
          <a:bodyPr/>
          <a:lstStyle/>
          <a:p>
            <a:r>
              <a:rPr lang="en-US" dirty="0" smtClean="0"/>
              <a:t>Examples of Communication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Non-verbal communication</a:t>
            </a:r>
          </a:p>
          <a:p>
            <a:r>
              <a:rPr lang="en-US" dirty="0" smtClean="0"/>
              <a:t>Awareness</a:t>
            </a:r>
          </a:p>
          <a:p>
            <a:r>
              <a:rPr lang="en-US" dirty="0" smtClean="0"/>
              <a:t>Taking Responsibility</a:t>
            </a:r>
          </a:p>
          <a:p>
            <a:r>
              <a:rPr lang="en-US" dirty="0" smtClean="0"/>
              <a:t>Become an active listener</a:t>
            </a:r>
          </a:p>
          <a:p>
            <a:endParaRPr lang="en-US" dirty="0" smtClean="0"/>
          </a:p>
          <a:p>
            <a:endParaRPr lang="en-US" dirty="0" smtClean="0"/>
          </a:p>
        </p:txBody>
      </p:sp>
      <p:sp>
        <p:nvSpPr>
          <p:cNvPr id="3" name="Title 2"/>
          <p:cNvSpPr>
            <a:spLocks noGrp="1"/>
          </p:cNvSpPr>
          <p:nvPr>
            <p:ph type="title"/>
          </p:nvPr>
        </p:nvSpPr>
        <p:spPr/>
        <p:txBody>
          <a:bodyPr/>
          <a:lstStyle/>
          <a:p>
            <a:r>
              <a:rPr lang="en-US" dirty="0" smtClean="0"/>
              <a:t>Four Strategies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plemention.jpg"/>
          <p:cNvPicPr>
            <a:picLocks noGrp="1" noChangeAspect="1"/>
          </p:cNvPicPr>
          <p:nvPr>
            <p:ph idx="1"/>
          </p:nvPr>
        </p:nvPicPr>
        <p:blipFill>
          <a:blip r:embed="rId2" cstate="print"/>
          <a:stretch>
            <a:fillRect/>
          </a:stretch>
        </p:blipFill>
        <p:spPr>
          <a:xfrm>
            <a:off x="2438400" y="1305719"/>
            <a:ext cx="5943600" cy="4701575"/>
          </a:xfrm>
        </p:spPr>
      </p:pic>
      <p:sp>
        <p:nvSpPr>
          <p:cNvPr id="3" name="Title 2"/>
          <p:cNvSpPr>
            <a:spLocks noGrp="1"/>
          </p:cNvSpPr>
          <p:nvPr>
            <p:ph type="title"/>
          </p:nvPr>
        </p:nvSpPr>
        <p:spPr/>
        <p:txBody>
          <a:bodyPr>
            <a:normAutofit fontScale="90000"/>
          </a:bodyPr>
          <a:lstStyle/>
          <a:p>
            <a:r>
              <a:rPr lang="en-US" dirty="0" smtClean="0"/>
              <a:t>Communication Around the World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5105399"/>
          </a:xfrm>
        </p:spPr>
        <p:txBody>
          <a:bodyPr>
            <a:normAutofit fontScale="62500" lnSpcReduction="20000"/>
          </a:bodyPr>
          <a:lstStyle/>
          <a:p>
            <a:pPr>
              <a:buNone/>
            </a:pPr>
            <a:r>
              <a:rPr lang="en-US" dirty="0" smtClean="0"/>
              <a:t>1. Scenario</a:t>
            </a:r>
          </a:p>
          <a:p>
            <a:pPr lvl="2"/>
            <a:r>
              <a:rPr lang="en-US" dirty="0" smtClean="0"/>
              <a:t>Every time Sally is with friends they use hurtful words such as retarded, stupid, and ugly. It begins to make her feel uncomfortable.</a:t>
            </a:r>
          </a:p>
          <a:p>
            <a:r>
              <a:rPr lang="en-US" dirty="0" smtClean="0"/>
              <a:t>Solving</a:t>
            </a:r>
          </a:p>
          <a:p>
            <a:pPr lvl="2"/>
            <a:r>
              <a:rPr lang="en-US" dirty="0" smtClean="0"/>
              <a:t>Sally could let them know how she feels, and she could ask them to stop calling her names.</a:t>
            </a:r>
          </a:p>
          <a:p>
            <a:pPr>
              <a:buNone/>
            </a:pPr>
            <a:r>
              <a:rPr lang="en-US" dirty="0" smtClean="0"/>
              <a:t>2. Scenario</a:t>
            </a:r>
          </a:p>
          <a:p>
            <a:pPr lvl="2"/>
            <a:r>
              <a:rPr lang="en-US" dirty="0" smtClean="0"/>
              <a:t>	David was at a football game and another kid was trying to start a fight with him because he had the most attention from the girls.</a:t>
            </a:r>
          </a:p>
          <a:p>
            <a:r>
              <a:rPr lang="en-US" dirty="0" smtClean="0"/>
              <a:t>Solving</a:t>
            </a:r>
          </a:p>
          <a:p>
            <a:pPr lvl="2"/>
            <a:r>
              <a:rPr lang="en-US" dirty="0" smtClean="0"/>
              <a:t> He could easily walk away using non verbal communication with the other kid. Ignore the situation and walk away. </a:t>
            </a:r>
          </a:p>
          <a:p>
            <a:pPr>
              <a:buNone/>
            </a:pPr>
            <a:r>
              <a:rPr lang="en-US" dirty="0" smtClean="0"/>
              <a:t>3. Scenario</a:t>
            </a:r>
          </a:p>
          <a:p>
            <a:pPr lvl="2"/>
            <a:r>
              <a:rPr lang="en-US" dirty="0" smtClean="0"/>
              <a:t> After cheerleading practice, the girls decided to ignore the new girl on the team because they felt that she didn’t fit in with the group because her culture was different than theirs.</a:t>
            </a:r>
          </a:p>
          <a:p>
            <a:r>
              <a:rPr lang="en-US" dirty="0" smtClean="0"/>
              <a:t>Solving</a:t>
            </a:r>
          </a:p>
          <a:p>
            <a:pPr lvl="2"/>
            <a:r>
              <a:rPr lang="en-US" dirty="0" smtClean="0"/>
              <a:t> They could take the time to get to know her versus judging her by her culture. She could try to show that she has the same interest as they do more than just cheering, and she could break the ice by showing a new cheer to start a positive conversation.</a:t>
            </a:r>
          </a:p>
          <a:p>
            <a:pPr>
              <a:buNone/>
            </a:pPr>
            <a:r>
              <a:rPr lang="en-US" dirty="0" smtClean="0"/>
              <a:t>	</a:t>
            </a:r>
          </a:p>
          <a:p>
            <a:pPr lvl="1">
              <a:buNone/>
            </a:pPr>
            <a:r>
              <a:rPr lang="en-US" dirty="0" smtClean="0"/>
              <a:t>	</a:t>
            </a:r>
          </a:p>
          <a:p>
            <a:pPr lvl="2">
              <a:buNone/>
            </a:pPr>
            <a:endParaRPr lang="en-US" dirty="0" smtClean="0"/>
          </a:p>
        </p:txBody>
      </p:sp>
      <p:sp>
        <p:nvSpPr>
          <p:cNvPr id="3" name="Title 2"/>
          <p:cNvSpPr>
            <a:spLocks noGrp="1"/>
          </p:cNvSpPr>
          <p:nvPr>
            <p:ph type="title"/>
          </p:nvPr>
        </p:nvSpPr>
        <p:spPr/>
        <p:txBody>
          <a:bodyPr/>
          <a:lstStyle/>
          <a:p>
            <a:r>
              <a:rPr lang="en-US" dirty="0" smtClean="0"/>
              <a:t>Hypothetical Scenarios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exting-teens.jpg"/>
          <p:cNvPicPr>
            <a:picLocks noGrp="1" noChangeAspect="1"/>
          </p:cNvPicPr>
          <p:nvPr>
            <p:ph idx="1"/>
          </p:nvPr>
        </p:nvPicPr>
        <p:blipFill>
          <a:blip r:embed="rId2" cstate="print"/>
          <a:stretch>
            <a:fillRect/>
          </a:stretch>
        </p:blipFill>
        <p:spPr>
          <a:xfrm>
            <a:off x="1557656" y="1970182"/>
            <a:ext cx="5626480" cy="3821017"/>
          </a:xfrm>
        </p:spPr>
      </p:pic>
      <p:sp>
        <p:nvSpPr>
          <p:cNvPr id="3" name="Title 2"/>
          <p:cNvSpPr>
            <a:spLocks noGrp="1"/>
          </p:cNvSpPr>
          <p:nvPr>
            <p:ph type="title"/>
          </p:nvPr>
        </p:nvSpPr>
        <p:spPr/>
        <p:txBody>
          <a:bodyPr>
            <a:normAutofit fontScale="90000"/>
          </a:bodyPr>
          <a:lstStyle/>
          <a:p>
            <a:r>
              <a:rPr lang="en-US" dirty="0" smtClean="0"/>
              <a:t>Adolescents Using Communication in Different Ways.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Based off the 4 strategies that were taught in the training lesson, the adolescents will discover what type of individual they are (assertive, non-assertive, and aggressive). If the adolescent is non-assertive or aggressive, they will learn effective skills to become more balanced in communication. </a:t>
            </a:r>
            <a:endParaRPr lang="en-US" dirty="0"/>
          </a:p>
        </p:txBody>
      </p:sp>
      <p:sp>
        <p:nvSpPr>
          <p:cNvPr id="3" name="Title 2"/>
          <p:cNvSpPr>
            <a:spLocks noGrp="1"/>
          </p:cNvSpPr>
          <p:nvPr>
            <p:ph type="title"/>
          </p:nvPr>
        </p:nvSpPr>
        <p:spPr/>
        <p:txBody>
          <a:bodyPr/>
          <a:lstStyle/>
          <a:p>
            <a:r>
              <a:rPr lang="en-US" dirty="0" smtClean="0"/>
              <a:t>Conclusion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302</TotalTime>
  <Words>357</Words>
  <Application>Microsoft Office PowerPoint</Application>
  <PresentationFormat>On-screen Show (4:3)</PresentationFormat>
  <Paragraphs>46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Communicating with Adolescents</vt:lpstr>
      <vt:lpstr>Why is social skills training important?</vt:lpstr>
      <vt:lpstr>Be Positive </vt:lpstr>
      <vt:lpstr>Examples of Communication</vt:lpstr>
      <vt:lpstr>Four Strategies</vt:lpstr>
      <vt:lpstr>Communication Around the World</vt:lpstr>
      <vt:lpstr>Hypothetical Scenarios</vt:lpstr>
      <vt:lpstr>Adolescents Using Communication in Different Ways.</vt:lpstr>
      <vt:lpstr>Conclusion</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2012-10-22T20:11:04Z</dcterms:created>
  <dcterms:modified xsi:type="dcterms:W3CDTF">2013-07-20T11:44:44Z</dcterms:modified>
</cp:coreProperties>
</file>